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323" r:id="rId10"/>
    <p:sldId id="32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2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20" r:id="rId40"/>
    <p:sldId id="291" r:id="rId41"/>
    <p:sldId id="292" r:id="rId42"/>
    <p:sldId id="293" r:id="rId43"/>
    <p:sldId id="294" r:id="rId44"/>
    <p:sldId id="319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18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BEA0E-CCA4-49BD-AFC7-B3C1330D6D4C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C4BC7-F0EC-41F1-8DFD-0651CB51E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97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3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5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C4BC7-F0EC-41F1-8DFD-0651CB51EB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937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C4BC7-F0EC-41F1-8DFD-0651CB51EB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400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C4BC7-F0EC-41F1-8DFD-0651CB51EBD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30BFC-DF11-47F5-84B6-212BC0AA6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CF316-FF80-4297-BDD7-2B0F2DBFC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77837-7B9A-4FCC-ACDF-9032E784D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8E48-2E0C-47A2-8A67-1B6BAB69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ED1FE-05C5-42A7-AB80-2F9D3008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30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518A-37EA-4E1C-8CFA-048A7B99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CA3F2-148F-41EC-A052-B0A3BE29A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31598-0B47-4E44-8778-E225549AF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6B011-F302-41D5-A3CE-606F20C3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592A2-B5D7-47C6-B257-272E9E1B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6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3BF4AB-C135-47D3-A70D-48C6A4CE6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9A5C0-0D6A-41B7-A5D2-37F76E1F1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7C4A7-F87B-434B-9566-A8F5D116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1DF2-DD1A-4F10-8B18-F4FAD639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E2FBC-9CFD-45B2-8E73-5849B940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8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08AE-5485-4EE1-9C76-F4964533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3A0C1-277A-44DC-B8B1-00E89BF4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B7E48-6DA7-474C-A9E2-FE8EB36D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23AB1-D30F-426F-B565-E1AE0015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DF33A-16A5-47A5-BC19-9210604F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4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0E07E-A1C2-434D-A04D-0B3D7C23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0D5DD-80AF-4DC8-8C02-67491193D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59C9-E73B-423B-9B88-960397C5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4DD6-1CD0-4824-9A57-950D1D65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0F49A-8D58-44DE-A3AA-EE3B4282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1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4D30-BD4C-42C0-AF66-0150BC62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3CBF0-F0BC-41C6-8C91-F2EB8F8CE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62A4C-AE8A-4E02-ADDC-E9FF58527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E0618-8DB2-4608-B8DE-FF5B765D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68764-B310-4EA6-9865-9B976C69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BA9F8-F467-48B1-BE5D-B60F5FC7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3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B6C1-2FCC-4305-B7DB-471E75EB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5CD38-5ABB-4C4C-BAC8-B4C1759BD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A4796-3824-43CE-92A6-3607445E3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0F1C-BF18-425A-91F8-7232D49DF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E056F-14F9-426E-92F5-0F20B554E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E035D2-A260-4BFE-9C6C-C5CA2B32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BC7C6D-D2D4-4431-970A-5DB807D0C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D36C1-265B-4F88-A0EF-9C718EB2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CD0F-B6E5-411C-8105-F9AFEC33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25569C-1E7F-4A02-96AD-F5380C3C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13F41-7871-4329-823A-B69AE8C9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E71AA-1529-425A-AA0D-82AA5D4B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84806-5252-415D-8619-5486D7A5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FA77E-984C-4BAB-9F55-A747CD17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52889-866B-406F-9C13-DAAF10E45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1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132D-7326-491A-AB9F-A58E72BC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01D37-DEF2-471C-BFB6-108A59DB6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7532C-3D7A-4780-B294-39A40BED5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D3ED-7EC9-47C3-B349-A0F06C2B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0629A-91E0-4550-B25F-750BECABA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AA734-B2BD-48FC-9058-49491276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7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021B-37B6-4336-AF5E-D73D4F5C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743BC-CECB-4D12-89F2-00F89BE40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7C324-6941-45A2-8C9D-E39DB0351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796BB-FE66-4454-A57F-980AE8F6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16EC4-EFFD-47D7-9CBC-5AF520A9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F2517-93A4-43B3-8D44-779624A9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5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01F84-6307-47E9-8456-BAF446FF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B42FB-69B7-4E54-913E-626E273A2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AC52F-B88C-4BCA-A088-5EA5BD09E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32002-57EF-4FE7-B896-13BC19A5601D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6056-3DD9-4633-AC6F-DE708E7F2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208B5-13E5-4131-9524-48D72F2BC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D044E-3A34-414E-81B4-719C98C6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4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bvi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hyperlink" Target="http://kbvis.com/" TargetMode="External"/><Relationship Id="rId7" Type="http://schemas.openxmlformats.org/officeDocument/2006/relationships/image" Target="../media/image7.gif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docs/CUDA_C_Best_Practices_Guide.pdf" TargetMode="External"/><Relationship Id="rId3" Type="http://schemas.openxmlformats.org/officeDocument/2006/relationships/hyperlink" Target="https://developer.nvidia.com/cuda-toolkit" TargetMode="External"/><Relationship Id="rId7" Type="http://schemas.openxmlformats.org/officeDocument/2006/relationships/hyperlink" Target="https://docs.nvidia.com/cuda/cuda-c-best-practices-guide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docs/CUDA_C_Programming_Guide.pdf" TargetMode="External"/><Relationship Id="rId5" Type="http://schemas.openxmlformats.org/officeDocument/2006/relationships/hyperlink" Target="https://docs.nvidia.com/cuda/cuda-c-programming-guide/index.html" TargetMode="External"/><Relationship Id="rId10" Type="http://schemas.openxmlformats.org/officeDocument/2006/relationships/hyperlink" Target="https://courses.nvidia.com/courses/course-v1:DLI+C-AC-01+V1/about" TargetMode="External"/><Relationship Id="rId4" Type="http://schemas.openxmlformats.org/officeDocument/2006/relationships/hyperlink" Target="https://developer.nvidia.com/cuda-downloads" TargetMode="External"/><Relationship Id="rId9" Type="http://schemas.openxmlformats.org/officeDocument/2006/relationships/hyperlink" Target="https://developer.nvidia.com/accelerated-computing-trai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l="-3000" t="-51000" r="-27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2D8C-6D6A-4205-B509-604D68C14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4931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Introduction to </a:t>
            </a:r>
            <a:br>
              <a:rPr lang="en-US" b="1" dirty="0"/>
            </a:br>
            <a:r>
              <a:rPr lang="en-US" b="1" dirty="0"/>
              <a:t>Accelerated Computing using</a:t>
            </a:r>
            <a:br>
              <a:rPr lang="en-US" b="1" dirty="0"/>
            </a:br>
            <a:r>
              <a:rPr lang="en-US" b="1" dirty="0"/>
              <a:t>CUDA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0868B-AB32-466D-8F30-0C85F1286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4884"/>
            <a:ext cx="9144000" cy="2387600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2021.08.04</a:t>
            </a:r>
          </a:p>
          <a:p>
            <a:endParaRPr lang="en-US" b="1" dirty="0"/>
          </a:p>
          <a:p>
            <a:r>
              <a:rPr lang="en-US" sz="3400" b="1" dirty="0"/>
              <a:t>Karthik Bala</a:t>
            </a:r>
          </a:p>
          <a:p>
            <a:r>
              <a:rPr lang="en-US" b="1" dirty="0"/>
              <a:t>KBVIS Software Pty. Ltd., Brisbane, Australia</a:t>
            </a:r>
          </a:p>
          <a:p>
            <a:r>
              <a:rPr lang="en-US" b="1" dirty="0">
                <a:hlinkClick r:id="rId3"/>
              </a:rPr>
              <a:t>http://kbvis.com</a:t>
            </a:r>
            <a:endParaRPr lang="en-US" b="1" dirty="0"/>
          </a:p>
          <a:p>
            <a:r>
              <a:rPr lang="en-US" b="1" dirty="0"/>
              <a:t>3d@kbvis.com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A880D5E-BA18-4CBA-B629-319CCD1D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738" y="252216"/>
            <a:ext cx="1586992" cy="1492715"/>
          </a:xfrm>
          <a:prstGeom prst="rect">
            <a:avLst/>
          </a:prstGeom>
        </p:spPr>
      </p:pic>
      <p:pic>
        <p:nvPicPr>
          <p:cNvPr id="7" name="Picture 6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54E4E450-1660-4287-8493-84130E5F5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8" y="5097295"/>
            <a:ext cx="2518183" cy="136584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21C5D5-E46B-4C4F-831D-7818BD4B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internal circulation only; contains copyrighted material.</a:t>
            </a:r>
          </a:p>
        </p:txBody>
      </p:sp>
    </p:spTree>
    <p:extLst>
      <p:ext uri="{BB962C8B-B14F-4D97-AF65-F5344CB8AC3E}">
        <p14:creationId xmlns:p14="http://schemas.microsoft.com/office/powerpoint/2010/main" val="323507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5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1D14503-0030-480A-81D2-CD62EA76E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55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A241BE7-FA98-4C09-8A28-CDCCE08BD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11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0AF35D-47D4-49BA-9B06-BA07EB54C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DDDD26D-B9CF-4F34-981E-9E3E9DEAB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49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9EB593B-3DED-464A-A2AD-EBAABBAA9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7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BBC65EC-EC98-43D2-BFE9-1C8167AB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22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F591812-26CD-4523-8A4F-98DFC01B6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9C6735-48D1-41C4-8FBB-B2A87526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80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8B90786-FA4F-48E8-B529-7032BE53E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" r="-1" b="757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4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B38F-60BD-44D2-AB88-244A4B51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858"/>
            <a:ext cx="3451698" cy="1094024"/>
          </a:xfrm>
        </p:spPr>
        <p:txBody>
          <a:bodyPr/>
          <a:lstStyle/>
          <a:p>
            <a:r>
              <a:rPr lang="en-US" b="1" dirty="0"/>
              <a:t>About KBVIS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E3C64C1-5BD5-4E11-8DE9-50C5A5CD7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5" y="2161131"/>
            <a:ext cx="7506508" cy="4215011"/>
          </a:xfr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DDF50FB8-1BC8-4E49-9355-72E1527FC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63" y="201366"/>
            <a:ext cx="2904274" cy="1575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F5DDA-75F8-4B01-ACBC-F4C526F2A61D}"/>
              </a:ext>
            </a:extLst>
          </p:cNvPr>
          <p:cNvSpPr txBox="1"/>
          <p:nvPr/>
        </p:nvSpPr>
        <p:spPr>
          <a:xfrm>
            <a:off x="9659566" y="1575882"/>
            <a:ext cx="239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Clients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908C404B-F458-4943-80F8-F991CD10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609" y="2131944"/>
            <a:ext cx="1619250" cy="10382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260B7B-7960-438F-BB68-20B2BC0D8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39" b="21675"/>
          <a:stretch/>
        </p:blipFill>
        <p:spPr bwMode="auto">
          <a:xfrm>
            <a:off x="8550610" y="3357080"/>
            <a:ext cx="1473132" cy="5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iental Software">
            <a:extLst>
              <a:ext uri="{FF2B5EF4-FFF2-40B4-BE49-F238E27FC236}">
                <a16:creationId xmlns:a16="http://schemas.microsoft.com/office/drawing/2014/main" id="{EE166BA6-99FF-4A4F-9063-904B62B1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610" y="3981849"/>
            <a:ext cx="1708258" cy="8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iad Software Pvt. Ltd.">
            <a:extLst>
              <a:ext uri="{FF2B5EF4-FFF2-40B4-BE49-F238E27FC236}">
                <a16:creationId xmlns:a16="http://schemas.microsoft.com/office/drawing/2014/main" id="{D1ED47E9-AD80-40C9-9CB5-BCA59FE63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31503"/>
          <a:stretch/>
        </p:blipFill>
        <p:spPr bwMode="auto">
          <a:xfrm>
            <a:off x="8696726" y="4770859"/>
            <a:ext cx="1327015" cy="53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634E09-C726-4442-9D93-21E53AD59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0465" y="5471786"/>
            <a:ext cx="1460635" cy="437547"/>
          </a:xfrm>
          <a:prstGeom prst="rect">
            <a:avLst/>
          </a:prstGeom>
        </p:spPr>
      </p:pic>
      <p:pic>
        <p:nvPicPr>
          <p:cNvPr id="1032" name="Picture 8" descr="Honeywell">
            <a:extLst>
              <a:ext uri="{FF2B5EF4-FFF2-40B4-BE49-F238E27FC236}">
                <a16:creationId xmlns:a16="http://schemas.microsoft.com/office/drawing/2014/main" id="{9B61FD4C-DB94-441E-B7E3-8BB322F41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465" y="6156004"/>
            <a:ext cx="1491611" cy="28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072BE5B-094A-4F5F-B599-7BA250FAA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6418" y="2169255"/>
            <a:ext cx="388277" cy="2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2" descr="Deswik">
            <a:extLst>
              <a:ext uri="{FF2B5EF4-FFF2-40B4-BE49-F238E27FC236}">
                <a16:creationId xmlns:a16="http://schemas.microsoft.com/office/drawing/2014/main" id="{1388BAEE-1202-4C48-97CE-7A83E91EF0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01BBADF-AAC1-4D41-9403-D9E0B23FA1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5502" y="2925468"/>
            <a:ext cx="1732419" cy="561432"/>
          </a:xfrm>
          <a:prstGeom prst="rect">
            <a:avLst/>
          </a:prstGeom>
        </p:spPr>
      </p:pic>
      <p:pic>
        <p:nvPicPr>
          <p:cNvPr id="1042" name="Picture 18" descr="Reflexion">
            <a:extLst>
              <a:ext uri="{FF2B5EF4-FFF2-40B4-BE49-F238E27FC236}">
                <a16:creationId xmlns:a16="http://schemas.microsoft.com/office/drawing/2014/main" id="{B1FD882C-D6CC-4274-BB25-1C8B80E1C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867" y="2564038"/>
            <a:ext cx="1528079" cy="3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EB17895-356A-4807-8FD8-11FFC4AE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060" y="3431537"/>
            <a:ext cx="1669861" cy="8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eleradTech">
            <a:extLst>
              <a:ext uri="{FF2B5EF4-FFF2-40B4-BE49-F238E27FC236}">
                <a16:creationId xmlns:a16="http://schemas.microsoft.com/office/drawing/2014/main" id="{F2F7D88B-AE7C-4FE2-9496-7132F507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176" y="4796948"/>
            <a:ext cx="1764916" cy="45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EC INDIA">
            <a:extLst>
              <a:ext uri="{FF2B5EF4-FFF2-40B4-BE49-F238E27FC236}">
                <a16:creationId xmlns:a16="http://schemas.microsoft.com/office/drawing/2014/main" id="{3D8AB82B-F5F7-4EC5-8306-10D3D31D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48" y="5341921"/>
            <a:ext cx="1740573" cy="52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clipart, dishware&#10;&#10;Description automatically generated">
            <a:extLst>
              <a:ext uri="{FF2B5EF4-FFF2-40B4-BE49-F238E27FC236}">
                <a16:creationId xmlns:a16="http://schemas.microsoft.com/office/drawing/2014/main" id="{DD583EB9-CE22-4E17-917C-618802A00C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8317" y="5982010"/>
            <a:ext cx="1329346" cy="553364"/>
          </a:xfrm>
          <a:prstGeom prst="rect">
            <a:avLst/>
          </a:prstGeom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FE75226-5EF3-4AD9-9AB5-DEC93FC72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419" t="-168143" r="463419" b="218143"/>
          <a:stretch/>
        </p:blipFill>
        <p:spPr bwMode="auto">
          <a:xfrm>
            <a:off x="5529263" y="3048000"/>
            <a:ext cx="11334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0E8DD994-2A0A-42B9-BAAE-2D54BBDE0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0506252" y="4245419"/>
            <a:ext cx="11334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74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07D0553-BB7F-4409-94A2-21C45FC33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040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26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44DA2D9-3BF3-49C4-8776-CB3D1ABBD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71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408B162-D16D-4CEB-9DA7-851BC49D9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53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C7C42C-2E64-4156-AA3B-AEBD13D12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9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1BA0663-340F-41FB-B242-9D3E1DDD1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1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9EE5061-9750-4BA6-BF3F-D2635D42D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7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A579796-4DD1-40BF-9337-AD5D6A3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927D56EB-ABB7-4BB6-BF67-449E22AFB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32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C9926C6-3104-4030-9565-3563293A3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25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4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8294-3D36-4098-8661-81249F43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7DDD-122D-44D1-92DC-7F657FBA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85000" lnSpcReduction="20000"/>
          </a:bodyPr>
          <a:lstStyle/>
          <a:p>
            <a:r>
              <a:rPr lang="en-US" sz="3300" b="1" dirty="0"/>
              <a:t>DAY 1</a:t>
            </a:r>
          </a:p>
          <a:p>
            <a:pPr lvl="1"/>
            <a:r>
              <a:rPr lang="en-US" dirty="0"/>
              <a:t>CUDA - Background, History, Motivation</a:t>
            </a:r>
          </a:p>
          <a:p>
            <a:pPr lvl="1"/>
            <a:r>
              <a:rPr lang="en-US" dirty="0"/>
              <a:t>Introduction to Massively Parallel Computing</a:t>
            </a:r>
          </a:p>
          <a:p>
            <a:pPr lvl="1"/>
            <a:r>
              <a:rPr lang="en-US" dirty="0"/>
              <a:t>Introduction to GPU-based Programming</a:t>
            </a:r>
          </a:p>
          <a:p>
            <a:pPr lvl="1"/>
            <a:r>
              <a:rPr lang="en-US" dirty="0"/>
              <a:t>CUDA Overview</a:t>
            </a:r>
          </a:p>
          <a:p>
            <a:pPr lvl="1"/>
            <a:r>
              <a:rPr lang="en-US" dirty="0"/>
              <a:t>Getting Started with CUDA</a:t>
            </a:r>
          </a:p>
          <a:p>
            <a:pPr lvl="2"/>
            <a:r>
              <a:rPr lang="en-US" sz="2400" dirty="0"/>
              <a:t>CUDA SDK, Samples (Windows) - Overview</a:t>
            </a:r>
          </a:p>
          <a:p>
            <a:pPr lvl="2"/>
            <a:r>
              <a:rPr lang="en-US" sz="2400" dirty="0"/>
              <a:t>Nvidia Courseware, VM usage, Exercises - Overview</a:t>
            </a:r>
          </a:p>
          <a:p>
            <a:pPr lvl="1"/>
            <a:r>
              <a:rPr lang="en-US" dirty="0"/>
              <a:t>Anatomy of a CUDA Program</a:t>
            </a:r>
          </a:p>
          <a:p>
            <a:pPr lvl="2"/>
            <a:r>
              <a:rPr lang="en-US" sz="2400" dirty="0"/>
              <a:t>Introduction to CUDA Syntax</a:t>
            </a:r>
          </a:p>
          <a:p>
            <a:pPr lvl="2"/>
            <a:r>
              <a:rPr lang="en-US" sz="2400" dirty="0"/>
              <a:t>“Hello World”</a:t>
            </a:r>
          </a:p>
          <a:p>
            <a:pPr lvl="2"/>
            <a:r>
              <a:rPr lang="en-US" sz="2400" dirty="0"/>
              <a:t>Vector Addition</a:t>
            </a:r>
          </a:p>
          <a:p>
            <a:endParaRPr lang="en-US" sz="2400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BA5FF55C-395D-4F09-B4C7-DBBCCC40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8" r="2852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8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7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3E51791-AABD-4974-B3E7-288EE2FC2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35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103953-CFB9-4857-A27A-FF8CF0165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60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24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4CC07DD-6B51-44A7-9A05-131B1ADFB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39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77AD4F-BFD7-4007-8537-633B394B7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50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979378B-3D0C-4194-9DD1-67CE721EF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7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36C1BB6-81D5-41D2-BFEB-ED84DDE00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7A6927-5D0F-4990-9FB3-B1B21FBAA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2EE42A-B147-470C-9328-0DE486F89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61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6C4EE78-0E1C-4236-B7BE-658A533D1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3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7077DB-FCFB-4867-A20F-7C381577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 (tentative)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CC816B-AEC6-4FE1-84A0-7DAD5A6ED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DAY 2</a:t>
            </a:r>
          </a:p>
          <a:p>
            <a:pPr lvl="1"/>
            <a:r>
              <a:rPr lang="en-US" dirty="0"/>
              <a:t>CUDA Memory Model</a:t>
            </a:r>
          </a:p>
          <a:p>
            <a:pPr lvl="1"/>
            <a:r>
              <a:rPr lang="en-US" dirty="0"/>
              <a:t>Unified Memory</a:t>
            </a:r>
          </a:p>
          <a:p>
            <a:pPr lvl="1"/>
            <a:r>
              <a:rPr lang="en-US" dirty="0"/>
              <a:t>Thread Hierarchy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Shared Memory</a:t>
            </a:r>
          </a:p>
          <a:p>
            <a:pPr lvl="1"/>
            <a:r>
              <a:rPr lang="en-US" dirty="0"/>
              <a:t>CUDA Samples</a:t>
            </a:r>
          </a:p>
          <a:p>
            <a:r>
              <a:rPr lang="en-US" dirty="0"/>
              <a:t>DAY 4</a:t>
            </a:r>
          </a:p>
          <a:p>
            <a:pPr lvl="1"/>
            <a:r>
              <a:rPr lang="en-US" dirty="0" err="1"/>
              <a:t>Asynchronicity</a:t>
            </a:r>
            <a:endParaRPr lang="en-US" dirty="0"/>
          </a:p>
          <a:p>
            <a:pPr lvl="1"/>
            <a:r>
              <a:rPr lang="en-US" dirty="0"/>
              <a:t>Streams</a:t>
            </a:r>
          </a:p>
          <a:p>
            <a:pPr lvl="1"/>
            <a:r>
              <a:rPr lang="en-US" dirty="0"/>
              <a:t>Dynamic Parallelism</a:t>
            </a:r>
          </a:p>
          <a:p>
            <a:pPr lvl="1"/>
            <a:r>
              <a:rPr lang="en-US" dirty="0"/>
              <a:t>CUDA Samples</a:t>
            </a:r>
          </a:p>
          <a:p>
            <a:r>
              <a:rPr lang="en-US" dirty="0"/>
              <a:t>DAY 5</a:t>
            </a:r>
          </a:p>
          <a:p>
            <a:pPr lvl="1"/>
            <a:r>
              <a:rPr lang="en-US" dirty="0"/>
              <a:t>Scan/Reduction</a:t>
            </a:r>
          </a:p>
          <a:p>
            <a:pPr lvl="1"/>
            <a:r>
              <a:rPr lang="en-US" dirty="0"/>
              <a:t>Atomic operations</a:t>
            </a:r>
          </a:p>
          <a:p>
            <a:pPr lvl="1"/>
            <a:r>
              <a:rPr lang="en-US" dirty="0"/>
              <a:t>CUDA Samples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247BF-7BDA-4893-9BA3-612EC996AA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DAY 6</a:t>
            </a:r>
          </a:p>
          <a:p>
            <a:pPr lvl="1"/>
            <a:r>
              <a:rPr lang="en-US" dirty="0"/>
              <a:t>Image Processing</a:t>
            </a:r>
          </a:p>
          <a:p>
            <a:pPr lvl="1"/>
            <a:r>
              <a:rPr lang="en-US" dirty="0"/>
              <a:t>Textures</a:t>
            </a:r>
          </a:p>
          <a:p>
            <a:pPr lvl="1"/>
            <a:r>
              <a:rPr lang="en-US" dirty="0"/>
              <a:t>Graphics Interop</a:t>
            </a:r>
          </a:p>
          <a:p>
            <a:r>
              <a:rPr lang="en-US" dirty="0"/>
              <a:t>DAY 7</a:t>
            </a:r>
          </a:p>
          <a:p>
            <a:pPr lvl="1"/>
            <a:r>
              <a:rPr lang="en-US" dirty="0"/>
              <a:t>Profiling and Debugging</a:t>
            </a:r>
          </a:p>
          <a:p>
            <a:pPr lvl="1"/>
            <a:r>
              <a:rPr lang="en-US" dirty="0" err="1"/>
              <a:t>Nsight</a:t>
            </a:r>
            <a:endParaRPr lang="en-US" dirty="0"/>
          </a:p>
          <a:p>
            <a:r>
              <a:rPr lang="en-US" dirty="0"/>
              <a:t>DAY 8</a:t>
            </a:r>
          </a:p>
          <a:p>
            <a:pPr lvl="1"/>
            <a:r>
              <a:rPr lang="en-US" dirty="0"/>
              <a:t>Advanced Topics – Quick Peek</a:t>
            </a:r>
          </a:p>
          <a:p>
            <a:pPr lvl="1"/>
            <a:r>
              <a:rPr lang="en-US" dirty="0"/>
              <a:t>Tools/Libraries</a:t>
            </a:r>
          </a:p>
          <a:p>
            <a:pPr lvl="1"/>
            <a:r>
              <a:rPr lang="en-US" dirty="0"/>
              <a:t>Questions / Recap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284A7-5799-40C0-9D61-91BB811D2EF4}"/>
              </a:ext>
            </a:extLst>
          </p:cNvPr>
          <p:cNvSpPr txBox="1"/>
          <p:nvPr/>
        </p:nvSpPr>
        <p:spPr>
          <a:xfrm>
            <a:off x="3394954" y="6311901"/>
            <a:ext cx="454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Feel free to suggest changes/additions!</a:t>
            </a:r>
          </a:p>
        </p:txBody>
      </p:sp>
    </p:spTree>
    <p:extLst>
      <p:ext uri="{BB962C8B-B14F-4D97-AF65-F5344CB8AC3E}">
        <p14:creationId xmlns:p14="http://schemas.microsoft.com/office/powerpoint/2010/main" val="4193239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4B0BE1C-26D5-40DE-B1A3-DAD7A12F6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36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72DBEEE-6DD5-4832-8C2D-195B7BDA8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F04530A-7E26-49AB-831D-C96BF8E9E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2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0F5C83B-9530-4FFF-A321-A38E5829C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5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41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E29FD3-FD34-4932-94CA-80271DD79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5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B15479-2401-45B7-8E8C-12FF61040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91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AA0AD1F-367E-466E-9476-A0C0711D1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27D046D-AF16-4ABD-A693-4DEA104CF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8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28FC8DD-DA29-4568-BB61-6E113EA74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54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A9E6440-28AB-43CB-B9F2-B84F6A187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242" y="365124"/>
            <a:ext cx="5431537" cy="5797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91611-3A9D-40DE-92AB-1A963BDE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38" y="704088"/>
            <a:ext cx="4804011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Dawn of GPGPU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7644A-382A-4E82-867F-32D249447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338" y="2066544"/>
            <a:ext cx="4804011" cy="37810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Since 2005 – Shift to Parallelism rather than Transistor-density </a:t>
            </a:r>
          </a:p>
          <a:p>
            <a:r>
              <a:rPr lang="en-US" sz="1700" dirty="0">
                <a:solidFill>
                  <a:schemeClr val="bg1"/>
                </a:solidFill>
              </a:rPr>
              <a:t>GPUs are designed for massively parallel computation: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Vertex and Fragment Shaders run in parallel – data locality (Cg, GLSL, HLSL)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Graphics/Shading essentially floating point computation</a:t>
            </a:r>
          </a:p>
          <a:p>
            <a:r>
              <a:rPr lang="en-US" sz="1700" dirty="0">
                <a:solidFill>
                  <a:schemeClr val="bg1"/>
                </a:solidFill>
              </a:rPr>
              <a:t>GPGPU aimed to exploit graphics hardware for computation</a:t>
            </a:r>
          </a:p>
          <a:p>
            <a:r>
              <a:rPr lang="en-US" sz="1700" dirty="0">
                <a:solidFill>
                  <a:schemeClr val="bg1"/>
                </a:solidFill>
              </a:rPr>
              <a:t>CPU – high complexity, low latency</a:t>
            </a:r>
          </a:p>
          <a:p>
            <a:r>
              <a:rPr lang="en-US" sz="1700" dirty="0">
                <a:solidFill>
                  <a:schemeClr val="bg1"/>
                </a:solidFill>
              </a:rPr>
              <a:t>GPU – high throughput, data-centric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ow to Correctly Interpolate Vertex Attributes on a Parallelogram Using  Modern GPUs?">
            <a:extLst>
              <a:ext uri="{FF2B5EF4-FFF2-40B4-BE49-F238E27FC236}">
                <a16:creationId xmlns:a16="http://schemas.microsoft.com/office/drawing/2014/main" id="{E959888D-6754-4B04-BADB-F48F4EAB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222" y="650311"/>
            <a:ext cx="2606040" cy="162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PU vs GPU: What Are the Differences?">
            <a:extLst>
              <a:ext uri="{FF2B5EF4-FFF2-40B4-BE49-F238E27FC236}">
                <a16:creationId xmlns:a16="http://schemas.microsoft.com/office/drawing/2014/main" id="{9C81A25A-A34F-401C-83C9-E8BB05CD4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7" t="15563" r="18349" b="4497"/>
          <a:stretch/>
        </p:blipFill>
        <p:spPr bwMode="auto">
          <a:xfrm>
            <a:off x="9078718" y="619246"/>
            <a:ext cx="2606040" cy="168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77E46F-6AC0-4ADA-82E8-B6F6CD9F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222" y="3100023"/>
            <a:ext cx="5431536" cy="27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74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C8F8FFF-650B-4042-A2AE-A8051B97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0B95CBE-FC8F-4592-8D89-363AE5032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13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750547-7BDE-4BA3-B9C6-DDA26E061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34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16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F9A9913-0B92-4A4B-8DC2-5951FAAA3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82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AFA2D08-0653-43EA-9C38-AC8D4BF81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2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8EE81D-C1CA-422B-A251-FDB3A9DB4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81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77B69E-A58C-410C-A341-2B73E88A4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48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536066F-88F0-485C-8AA1-9E3399529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5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3C9933F-108A-4922-B86A-B8E65EC0F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9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1AF7-9384-475C-BB2F-1BE104A7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GPGPU Evolution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NVIDIA GPU Architecture &amp;amp; CUDA Programming Environment | Alan Tatourian">
            <a:extLst>
              <a:ext uri="{FF2B5EF4-FFF2-40B4-BE49-F238E27FC236}">
                <a16:creationId xmlns:a16="http://schemas.microsoft.com/office/drawing/2014/main" id="{692296D4-BF80-406B-B5C2-55387CDA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0700" y="1368438"/>
            <a:ext cx="10230595" cy="54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09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00A5CB0-268A-4AAE-85CF-A5974FE3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34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5659C09-9E27-4062-8A93-5DA74F3EB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B6FD12B-3AB6-41B6-8397-EA3FFB267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37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E8199FA-6750-4C36-8350-EE87CFE39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4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76496FC-C5DA-4FD8-9836-4DA4B2B29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98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38152D7-B3D8-4B12-980F-13C9A14C1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3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9A57FF3-650E-480F-B53D-EC59C9C81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3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EADE681-749E-4F19-9E06-FAEE8F13D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0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7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DDD51B-8FC2-4614-9E07-CB66D8E7C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3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0DB30B-51F2-418D-B6DF-A9FAAB3C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 b="1"/>
              <a:t>CUDA Ecosystem</a:t>
            </a:r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12DA5C4E-1342-4E39-99D9-9EF3D2379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 r="21336" b="-1"/>
          <a:stretch/>
        </p:blipFill>
        <p:spPr bwMode="auto"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79BD8-BD00-4088-B8C6-800609F88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/>
              <a:t>HPC</a:t>
            </a:r>
          </a:p>
          <a:p>
            <a:r>
              <a:rPr lang="en-US" sz="1800"/>
              <a:t>Medical Imaging</a:t>
            </a:r>
          </a:p>
          <a:p>
            <a:r>
              <a:rPr lang="en-US" sz="1800"/>
              <a:t>Simulation</a:t>
            </a:r>
          </a:p>
          <a:p>
            <a:r>
              <a:rPr lang="en-US" sz="1800"/>
              <a:t>Graphics &amp; Visualization</a:t>
            </a:r>
          </a:p>
          <a:p>
            <a:r>
              <a:rPr lang="en-US" sz="1800"/>
              <a:t>Computer Vision</a:t>
            </a:r>
          </a:p>
          <a:p>
            <a:r>
              <a:rPr lang="en-US" sz="1800"/>
              <a:t>Data Science</a:t>
            </a:r>
          </a:p>
          <a:p>
            <a:r>
              <a:rPr lang="en-US" sz="1800"/>
              <a:t>Machine Learning, AI</a:t>
            </a:r>
          </a:p>
          <a:p>
            <a:r>
              <a:rPr lang="en-US" sz="1800"/>
              <a:t>Autonomous Vehicles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44586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455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48482-014F-4340-BA30-28333B44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Introduction to CUDA</a:t>
            </a:r>
          </a:p>
        </p:txBody>
      </p:sp>
      <p:pic>
        <p:nvPicPr>
          <p:cNvPr id="5122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4A8E013-8AD1-4C13-9CE0-A43148F97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1417" b="-3"/>
          <a:stretch/>
        </p:blipFill>
        <p:spPr bwMode="auto">
          <a:xfrm>
            <a:off x="327547" y="2454903"/>
            <a:ext cx="7058306" cy="40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6AA7E-9A37-453F-BD31-1D3A87660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Launched by Nvidia in 2006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C-API for Parallel Computation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Familiar syntax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Easily scalable across GPUs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CUDA Toolkit – compiler, toolchain, libraries, runtime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78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10D4770-2831-4536-B371-1CF38169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62699-03FC-4BF3-A8E7-73652F30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CUDA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173FE-73EA-4F71-AFB8-5B68E89F9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Developer Zone: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https://developer.nvidia.com/cuda-toolkit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Download: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https://developer.nvidia.com/cuda-downloads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Documentation:</a:t>
            </a:r>
            <a:endParaRPr lang="en-US" dirty="0">
              <a:solidFill>
                <a:schemeClr val="bg1"/>
              </a:solidFill>
              <a:hlinkClick r:id="rId5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5"/>
              </a:rPr>
              <a:t>CUDA </a:t>
            </a:r>
            <a:r>
              <a:rPr lang="en-US" dirty="0" err="1">
                <a:solidFill>
                  <a:schemeClr val="bg1"/>
                </a:solidFill>
                <a:hlinkClick r:id="rId5"/>
              </a:rPr>
              <a:t>Programming_Guide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  <a:hlinkClick r:id="rId6" action="ppaction://hlinkfile"/>
              </a:rPr>
              <a:t>PDF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7"/>
              </a:rPr>
              <a:t>CUDA Best Practices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  <a:hlinkClick r:id="rId8" action="ppaction://hlinkfile"/>
              </a:rPr>
              <a:t>PDF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Training: </a:t>
            </a:r>
            <a:r>
              <a:rPr lang="en-US" dirty="0">
                <a:solidFill>
                  <a:schemeClr val="bg1"/>
                </a:solidFill>
                <a:hlinkClick r:id="rId9"/>
              </a:rPr>
              <a:t>https://developer.nvidia.com/accelerated-computing-training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Nvidia Online Course Login: </a:t>
            </a:r>
            <a:r>
              <a:rPr lang="en-US" dirty="0">
                <a:solidFill>
                  <a:schemeClr val="bg1"/>
                </a:solidFill>
                <a:hlinkClick r:id="rId10"/>
              </a:rPr>
              <a:t>https://courses.nvidia.com/courses/course-v1:DLI+C-AC-01+V1/about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3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367</Words>
  <Application>Microsoft Office PowerPoint</Application>
  <PresentationFormat>Widescreen</PresentationFormat>
  <Paragraphs>93</Paragraphs>
  <Slides>68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  Introduction to  Accelerated Computing using CUDA</vt:lpstr>
      <vt:lpstr>About KBVIS</vt:lpstr>
      <vt:lpstr>Agenda</vt:lpstr>
      <vt:lpstr>Agenda (tentative)</vt:lpstr>
      <vt:lpstr>Dawn of GPGPU</vt:lpstr>
      <vt:lpstr>GPGPU Evolution</vt:lpstr>
      <vt:lpstr>CUDA Ecosystem</vt:lpstr>
      <vt:lpstr>Introduction to CUDA</vt:lpstr>
      <vt:lpstr>CUDA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Accelerated Computing using CUDA</dc:title>
  <dc:creator>Graphics Guru</dc:creator>
  <cp:lastModifiedBy>Graphics Guru</cp:lastModifiedBy>
  <cp:revision>50</cp:revision>
  <dcterms:created xsi:type="dcterms:W3CDTF">2021-08-03T02:49:35Z</dcterms:created>
  <dcterms:modified xsi:type="dcterms:W3CDTF">2021-08-03T08:42:48Z</dcterms:modified>
</cp:coreProperties>
</file>